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53" y="7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c16e67efa0_0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2c16e67efa0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c16e67efa0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2c16e67efa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c16e67efa0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2c16e67efa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c16e67efa0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2c16e67efa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c16e67efa0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2c16e67efa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ctrTitle"/>
          </p:nvPr>
        </p:nvSpPr>
        <p:spPr>
          <a:xfrm>
            <a:off x="1524000" y="1645935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ru-RU" b="1"/>
              <a:t>Создание детализированных природных ландшафтов в Unreal Engine 4</a:t>
            </a: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1524000" y="4391780"/>
            <a:ext cx="9144000" cy="9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Студент: Фёдоров А.В. РК6-81Б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Научный руководитель: Витюков Ф.А.</a:t>
            </a:r>
            <a:endParaRPr/>
          </a:p>
        </p:txBody>
      </p:sp>
      <p:pic>
        <p:nvPicPr>
          <p:cNvPr id="90" name="Google Shape;9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5327" y="3702882"/>
            <a:ext cx="1722673" cy="2032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>
            <a:spLocks noGrp="1"/>
          </p:cNvSpPr>
          <p:nvPr>
            <p:ph type="title"/>
          </p:nvPr>
        </p:nvSpPr>
        <p:spPr>
          <a:xfrm>
            <a:off x="838200" y="1477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 b="1"/>
              <a:t>Создание ряби на поверхности воды</a:t>
            </a:r>
            <a:endParaRPr b="1"/>
          </a:p>
        </p:txBody>
      </p:sp>
      <p:sp>
        <p:nvSpPr>
          <p:cNvPr id="177" name="Google Shape;17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/>
              <a:t>10</a:t>
            </a:fld>
            <a:r>
              <a:rPr lang="ru-RU" sz="1800" dirty="0"/>
              <a:t> / </a:t>
            </a:r>
            <a:r>
              <a:rPr lang="en-US" sz="1800" dirty="0"/>
              <a:t>17</a:t>
            </a:r>
            <a:endParaRPr dirty="0"/>
          </a:p>
        </p:txBody>
      </p:sp>
      <p:pic>
        <p:nvPicPr>
          <p:cNvPr id="178" name="Google Shape;178;p23" descr="Sea Water (Texture) - Normal Map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6879" y="2491739"/>
            <a:ext cx="3448426" cy="344842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 txBox="1">
            <a:spLocks noGrp="1"/>
          </p:cNvSpPr>
          <p:nvPr>
            <p:ph type="body" idx="1"/>
          </p:nvPr>
        </p:nvSpPr>
        <p:spPr>
          <a:xfrm>
            <a:off x="838200" y="1473293"/>
            <a:ext cx="9804662" cy="105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Движение ряби было создано с помощью использования «прокрутки» карт нормалей (Scrolling Textures)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3"/>
          <p:cNvSpPr txBox="1"/>
          <p:nvPr/>
        </p:nvSpPr>
        <p:spPr>
          <a:xfrm>
            <a:off x="1660328" y="5919551"/>
            <a:ext cx="3701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Рис. 11. Используемая для отображения ряби карта нормалей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p23"/>
          <p:cNvPicPr preferRelativeResize="0"/>
          <p:nvPr/>
        </p:nvPicPr>
        <p:blipFill rotWithShape="1">
          <a:blip r:embed="rId4">
            <a:alphaModFix/>
          </a:blip>
          <a:srcRect l="12689" r="26225"/>
          <a:stretch/>
        </p:blipFill>
        <p:spPr>
          <a:xfrm>
            <a:off x="6183983" y="2457226"/>
            <a:ext cx="3954628" cy="344842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3"/>
          <p:cNvSpPr txBox="1"/>
          <p:nvPr/>
        </p:nvSpPr>
        <p:spPr>
          <a:xfrm>
            <a:off x="6183983" y="5940165"/>
            <a:ext cx="3954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Рис. 12. Рябь на поверхности воды в тестовой сцене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>
            <a:spLocks noGrp="1"/>
          </p:cNvSpPr>
          <p:nvPr>
            <p:ph type="title"/>
          </p:nvPr>
        </p:nvSpPr>
        <p:spPr>
          <a:xfrm>
            <a:off x="838200" y="116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 b="1"/>
              <a:t>Изменение цвета в зависимости от глубины водоёма</a:t>
            </a:r>
            <a:endParaRPr b="1"/>
          </a:p>
        </p:txBody>
      </p:sp>
      <p:sp>
        <p:nvSpPr>
          <p:cNvPr id="188" name="Google Shape;18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/>
              <a:t>11</a:t>
            </a:fld>
            <a:r>
              <a:rPr lang="ru-RU" sz="1800" dirty="0"/>
              <a:t> / </a:t>
            </a:r>
            <a:r>
              <a:rPr lang="en-US" sz="1800" dirty="0"/>
              <a:t>17</a:t>
            </a:r>
            <a:endParaRPr dirty="0"/>
          </a:p>
        </p:txBody>
      </p:sp>
      <p:sp>
        <p:nvSpPr>
          <p:cNvPr id="189" name="Google Shape;189;p24"/>
          <p:cNvSpPr txBox="1">
            <a:spLocks noGrp="1"/>
          </p:cNvSpPr>
          <p:nvPr>
            <p:ph type="body" idx="1"/>
          </p:nvPr>
        </p:nvSpPr>
        <p:spPr>
          <a:xfrm>
            <a:off x="534124" y="1747489"/>
            <a:ext cx="53322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ru-RU">
                <a:latin typeface="Calibri"/>
                <a:ea typeface="Calibri"/>
                <a:cs typeface="Calibri"/>
                <a:sym typeface="Calibri"/>
              </a:rPr>
              <a:t>Глубина водоёма вычисляется по следующей формуле:</a:t>
            </a:r>
            <a:endParaRPr/>
          </a:p>
        </p:txBody>
      </p:sp>
      <p:pic>
        <p:nvPicPr>
          <p:cNvPr id="190" name="Google Shape;19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8717" y="1291488"/>
            <a:ext cx="5109267" cy="3570287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4"/>
          <p:cNvSpPr/>
          <p:nvPr/>
        </p:nvSpPr>
        <p:spPr>
          <a:xfrm>
            <a:off x="608617" y="2721000"/>
            <a:ext cx="5396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Depth</a:t>
            </a:r>
            <a:r>
              <a:rPr lang="ru-RU" sz="18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= (</a:t>
            </a:r>
            <a:r>
              <a:rPr lang="ru-RU" sz="18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Absolute</a:t>
            </a:r>
            <a:r>
              <a:rPr lang="ru-RU" sz="18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World </a:t>
            </a:r>
            <a:r>
              <a:rPr lang="ru-RU" sz="18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Position</a:t>
            </a:r>
            <a:r>
              <a:rPr lang="ru-RU" sz="18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ru-RU" sz="18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Camera</a:t>
            </a:r>
            <a:r>
              <a:rPr lang="ru-RU" sz="18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18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Position</a:t>
            </a:r>
            <a:r>
              <a:rPr lang="ru-RU" sz="18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 *     (</a:t>
            </a:r>
            <a:r>
              <a:rPr lang="ru-RU" sz="18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Scene</a:t>
            </a:r>
            <a:r>
              <a:rPr lang="ru-RU" sz="18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18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Depth</a:t>
            </a:r>
            <a:r>
              <a:rPr lang="ru-RU" sz="18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/</a:t>
            </a:r>
            <a:r>
              <a:rPr lang="ru-RU" sz="18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Pixel</a:t>
            </a:r>
            <a:r>
              <a:rPr lang="ru-RU" sz="18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1800" b="1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Depth</a:t>
            </a:r>
            <a:r>
              <a:rPr lang="ru-RU" sz="18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 - Water Level</a:t>
            </a:r>
            <a:endParaRPr sz="1800" b="1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4"/>
          <p:cNvSpPr txBox="1"/>
          <p:nvPr/>
        </p:nvSpPr>
        <p:spPr>
          <a:xfrm>
            <a:off x="6552161" y="4955726"/>
            <a:ext cx="4622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Рис. 13. Схема нахождения глубины воды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>
            <a:spLocks noGrp="1"/>
          </p:cNvSpPr>
          <p:nvPr>
            <p:ph type="title"/>
          </p:nvPr>
        </p:nvSpPr>
        <p:spPr>
          <a:xfrm>
            <a:off x="838200" y="116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 b="1"/>
              <a:t>Изменение цвета в зависимости от глубины водоёма</a:t>
            </a:r>
            <a:endParaRPr b="1"/>
          </a:p>
        </p:txBody>
      </p:sp>
      <p:sp>
        <p:nvSpPr>
          <p:cNvPr id="198" name="Google Shape;198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/>
              <a:t>12</a:t>
            </a:fld>
            <a:r>
              <a:rPr lang="ru-RU" sz="1800" dirty="0"/>
              <a:t> / </a:t>
            </a:r>
            <a:r>
              <a:rPr lang="en-US" sz="1800" dirty="0"/>
              <a:t>17</a:t>
            </a:r>
            <a:endParaRPr dirty="0"/>
          </a:p>
        </p:txBody>
      </p:sp>
      <p:pic>
        <p:nvPicPr>
          <p:cNvPr id="199" name="Google Shape;199;p25"/>
          <p:cNvPicPr preferRelativeResize="0"/>
          <p:nvPr/>
        </p:nvPicPr>
        <p:blipFill rotWithShape="1">
          <a:blip r:embed="rId3">
            <a:alphaModFix/>
          </a:blip>
          <a:srcRect l="3225" t="9698" r="4870"/>
          <a:stretch/>
        </p:blipFill>
        <p:spPr>
          <a:xfrm>
            <a:off x="2951374" y="1481425"/>
            <a:ext cx="6289275" cy="406497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5"/>
          <p:cNvSpPr txBox="1"/>
          <p:nvPr/>
        </p:nvSpPr>
        <p:spPr>
          <a:xfrm>
            <a:off x="3514199" y="5585668"/>
            <a:ext cx="5163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Рис. 14. Эффект затемнения воды в зависимости от глубины в тестовой сцене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>
            <a:spLocks noGrp="1"/>
          </p:cNvSpPr>
          <p:nvPr>
            <p:ph type="title"/>
          </p:nvPr>
        </p:nvSpPr>
        <p:spPr>
          <a:xfrm>
            <a:off x="838200" y="1302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 b="1"/>
              <a:t>Создание пены на поверхности воды</a:t>
            </a:r>
            <a:endParaRPr b="1"/>
          </a:p>
        </p:txBody>
      </p:sp>
      <p:sp>
        <p:nvSpPr>
          <p:cNvPr id="207" name="Google Shape;207;p26"/>
          <p:cNvSpPr txBox="1">
            <a:spLocks noGrp="1"/>
          </p:cNvSpPr>
          <p:nvPr>
            <p:ph type="body" idx="1"/>
          </p:nvPr>
        </p:nvSpPr>
        <p:spPr>
          <a:xfrm>
            <a:off x="838200" y="1608350"/>
            <a:ext cx="4036500" cy="43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ru-RU"/>
              <a:t>Пена была реализована с помощью наложения текстуры поверх материала воды.</a:t>
            </a:r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/>
              <a:t>13</a:t>
            </a:fld>
            <a:r>
              <a:rPr lang="ru-RU" sz="1800" dirty="0"/>
              <a:t> / </a:t>
            </a:r>
            <a:r>
              <a:rPr lang="en-US" sz="1800" dirty="0"/>
              <a:t>17</a:t>
            </a:r>
            <a:endParaRPr dirty="0"/>
          </a:p>
        </p:txBody>
      </p:sp>
      <p:sp>
        <p:nvSpPr>
          <p:cNvPr id="209" name="Google Shape;209;p26"/>
          <p:cNvSpPr txBox="1"/>
          <p:nvPr/>
        </p:nvSpPr>
        <p:spPr>
          <a:xfrm>
            <a:off x="5651332" y="5484200"/>
            <a:ext cx="5654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Рис. 15. Готовый материал в тестовой сцене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9807" y="1485212"/>
            <a:ext cx="7301918" cy="388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 b="1"/>
              <a:t>Разработка инструмента для создания рек</a:t>
            </a:r>
            <a:endParaRPr b="1"/>
          </a:p>
        </p:txBody>
      </p:sp>
      <p:sp>
        <p:nvSpPr>
          <p:cNvPr id="216" name="Google Shape;216;p27"/>
          <p:cNvSpPr txBox="1">
            <a:spLocks noGrp="1"/>
          </p:cNvSpPr>
          <p:nvPr>
            <p:ph type="body" idx="1"/>
          </p:nvPr>
        </p:nvSpPr>
        <p:spPr>
          <a:xfrm>
            <a:off x="685525" y="1825625"/>
            <a:ext cx="46119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ru-RU" dirty="0"/>
              <a:t>Для удобного создания рек произвольной формы был разработан инструмент, прокладывающий геометрию по заданному пользователем сплайну.</a:t>
            </a:r>
            <a:endParaRPr dirty="0"/>
          </a:p>
        </p:txBody>
      </p:sp>
      <p:sp>
        <p:nvSpPr>
          <p:cNvPr id="217" name="Google Shape;217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/>
              <a:t>14</a:t>
            </a:fld>
            <a:r>
              <a:rPr lang="ru-RU" sz="1800" dirty="0"/>
              <a:t> / </a:t>
            </a:r>
            <a:r>
              <a:rPr lang="en-US" sz="1800" dirty="0"/>
              <a:t>17</a:t>
            </a:r>
            <a:endParaRPr dirty="0"/>
          </a:p>
        </p:txBody>
      </p:sp>
      <p:sp>
        <p:nvSpPr>
          <p:cNvPr id="218" name="Google Shape;218;p27"/>
          <p:cNvSpPr txBox="1"/>
          <p:nvPr/>
        </p:nvSpPr>
        <p:spPr>
          <a:xfrm>
            <a:off x="5884275" y="5213996"/>
            <a:ext cx="4907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Рис. 16.  Геометрия реки, созданная по сплайну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1875" y="1504288"/>
            <a:ext cx="5452619" cy="3500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 b="1"/>
              <a:t>Алгоритм работы инструмента для создания рек</a:t>
            </a:r>
            <a:endParaRPr b="1"/>
          </a:p>
        </p:txBody>
      </p:sp>
      <p:sp>
        <p:nvSpPr>
          <p:cNvPr id="225" name="Google Shape;225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/>
              <a:t>15</a:t>
            </a:fld>
            <a:r>
              <a:rPr lang="ru-RU" sz="1800" dirty="0"/>
              <a:t> / </a:t>
            </a:r>
            <a:r>
              <a:rPr lang="en-US" sz="1800" dirty="0"/>
              <a:t>17</a:t>
            </a:r>
            <a:endParaRPr dirty="0"/>
          </a:p>
        </p:txBody>
      </p:sp>
      <p:pic>
        <p:nvPicPr>
          <p:cNvPr id="226" name="Google Shape;2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425" y="1631988"/>
            <a:ext cx="8453955" cy="4251097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8"/>
          <p:cNvSpPr txBox="1"/>
          <p:nvPr/>
        </p:nvSpPr>
        <p:spPr>
          <a:xfrm>
            <a:off x="838200" y="5058500"/>
            <a:ext cx="26391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238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alibri"/>
              <a:buAutoNum type="arabicPeriod"/>
            </a:pPr>
            <a:r>
              <a:rPr lang="ru-RU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Кривая, произвольно заданная пользователем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8"/>
          <p:cNvSpPr txBox="1"/>
          <p:nvPr/>
        </p:nvSpPr>
        <p:spPr>
          <a:xfrm>
            <a:off x="3534600" y="5058500"/>
            <a:ext cx="24630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 Равномерное распределение узлов по кривой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8"/>
          <p:cNvSpPr txBox="1"/>
          <p:nvPr/>
        </p:nvSpPr>
        <p:spPr>
          <a:xfrm>
            <a:off x="5849200" y="4943150"/>
            <a:ext cx="21489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3. Создание набора сплайнов, соединяющих пары точек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8"/>
          <p:cNvSpPr txBox="1"/>
          <p:nvPr/>
        </p:nvSpPr>
        <p:spPr>
          <a:xfrm>
            <a:off x="7998100" y="5105475"/>
            <a:ext cx="2148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4. Создание геометрии с помощью Spline Mesh.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 b="1"/>
              <a:t>Внедрение реки в готовую природную сцену</a:t>
            </a:r>
            <a:endParaRPr b="1"/>
          </a:p>
        </p:txBody>
      </p:sp>
      <p:sp>
        <p:nvSpPr>
          <p:cNvPr id="236" name="Google Shape;236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/>
              <a:t>16</a:t>
            </a:fld>
            <a:r>
              <a:rPr lang="ru-RU" sz="1800" dirty="0"/>
              <a:t> / </a:t>
            </a:r>
            <a:r>
              <a:rPr lang="en-US" sz="1800" dirty="0"/>
              <a:t>17</a:t>
            </a:r>
            <a:endParaRPr dirty="0"/>
          </a:p>
        </p:txBody>
      </p:sp>
      <p:sp>
        <p:nvSpPr>
          <p:cNvPr id="237" name="Google Shape;237;p29"/>
          <p:cNvSpPr txBox="1"/>
          <p:nvPr/>
        </p:nvSpPr>
        <p:spPr>
          <a:xfrm>
            <a:off x="3347394" y="5780012"/>
            <a:ext cx="597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Рис. 12. Вид области с рекой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29"/>
          <p:cNvPicPr preferRelativeResize="0"/>
          <p:nvPr/>
        </p:nvPicPr>
        <p:blipFill rotWithShape="1">
          <a:blip r:embed="rId3">
            <a:alphaModFix/>
          </a:blip>
          <a:srcRect r="10394"/>
          <a:stretch/>
        </p:blipFill>
        <p:spPr>
          <a:xfrm>
            <a:off x="838200" y="1819625"/>
            <a:ext cx="6443850" cy="383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9"/>
          <p:cNvPicPr preferRelativeResize="0"/>
          <p:nvPr/>
        </p:nvPicPr>
        <p:blipFill rotWithShape="1">
          <a:blip r:embed="rId4">
            <a:alphaModFix/>
          </a:blip>
          <a:srcRect l="20200" r="27506"/>
          <a:stretch/>
        </p:blipFill>
        <p:spPr>
          <a:xfrm>
            <a:off x="7670900" y="1819625"/>
            <a:ext cx="3768041" cy="383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 b="1"/>
              <a:t>Заключение</a:t>
            </a:r>
            <a:endParaRPr b="1"/>
          </a:p>
        </p:txBody>
      </p:sp>
      <p:sp>
        <p:nvSpPr>
          <p:cNvPr id="245" name="Google Shape;245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В результате работы были выполнены следующие задачи:</a:t>
            </a:r>
            <a:endParaRPr dirty="0"/>
          </a:p>
          <a:p>
            <a:pPr marL="685800" lvl="1" indent="-266700" algn="l" rtl="0"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ru-RU" dirty="0"/>
              <a:t>Исследованы различные технологии рельефного текстурирования;</a:t>
            </a:r>
            <a:endParaRPr dirty="0"/>
          </a:p>
          <a:p>
            <a:pPr marL="685800" lvl="1" indent="-266700" algn="l" rtl="0"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ru-RU" dirty="0"/>
              <a:t>Исследованы способы разработки шейдеров воды;</a:t>
            </a:r>
            <a:endParaRPr dirty="0"/>
          </a:p>
          <a:p>
            <a:pPr marL="685800" lvl="1" indent="-266700" algn="l" rtl="0"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ru-RU" dirty="0"/>
              <a:t>Реализован реалистичный шейдер воды;</a:t>
            </a:r>
            <a:endParaRPr dirty="0"/>
          </a:p>
          <a:p>
            <a:pPr marL="685800" lvl="1" indent="-266700" algn="l" rtl="0"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ru-RU" dirty="0"/>
              <a:t>Реализован инструмент для создания рек;</a:t>
            </a:r>
            <a:endParaRPr dirty="0"/>
          </a:p>
          <a:p>
            <a:pPr marL="685800" lvl="1" indent="-266700" algn="l" rtl="0"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ru-RU" dirty="0"/>
              <a:t>С помощью разработанного инструмента внедрена в сцену, созданную на производственной практике, река.</a:t>
            </a:r>
            <a:endParaRPr dirty="0"/>
          </a:p>
          <a:p>
            <a:pPr marL="68580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6" name="Google Shape;246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/>
              <a:t>17</a:t>
            </a:fld>
            <a:r>
              <a:rPr lang="ru-RU" sz="1800" dirty="0"/>
              <a:t> / </a:t>
            </a:r>
            <a:r>
              <a:rPr lang="en-US" sz="1800" dirty="0"/>
              <a:t>17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 b="1"/>
              <a:t>Постановка задачи</a:t>
            </a:r>
            <a:endParaRPr b="1"/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20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Цель работы: разработать способы увеличения детализации природных сцен в движке </a:t>
            </a:r>
            <a:r>
              <a:rPr lang="ru-RU" dirty="0" err="1">
                <a:latin typeface="Calibri"/>
                <a:ea typeface="Calibri"/>
                <a:cs typeface="Calibri"/>
                <a:sym typeface="Calibri"/>
              </a:rPr>
              <a:t>Unreal</a:t>
            </a: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 Engine 4. 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Задачи: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Исследовать различные технологии рельефного текстурирования;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Исследовать способы разработки шейдеров воды;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Реализовать реалистичный шейдер воды;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Реализовать инструмент для создания рек;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С помощью разработанного инструмента внедрить в сцену, созданную на производственной практике, реку.</a:t>
            </a:r>
            <a:endParaRPr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/>
              <a:t>2</a:t>
            </a:fld>
            <a:r>
              <a:rPr lang="ru-RU" sz="1800" dirty="0"/>
              <a:t> / </a:t>
            </a:r>
            <a:r>
              <a:rPr lang="en-US" sz="1800" dirty="0"/>
              <a:t>17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 b="1" dirty="0"/>
              <a:t>Введение</a:t>
            </a:r>
            <a:endParaRPr b="1" dirty="0"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838200" y="159938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ru-RU" dirty="0"/>
              <a:t>С</a:t>
            </a: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оздана природная сцена. </a:t>
            </a:r>
            <a:r>
              <a:rPr lang="ru-RU" dirty="0"/>
              <a:t>И</a:t>
            </a: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сследованы и внедрены </a:t>
            </a:r>
            <a:r>
              <a:rPr lang="ru-RU" dirty="0"/>
              <a:t>технологии повышения детализации.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/>
              <a:t>3</a:t>
            </a:fld>
            <a:r>
              <a:rPr lang="ru-RU" sz="1800" dirty="0"/>
              <a:t> / </a:t>
            </a:r>
            <a:r>
              <a:rPr lang="en-US" sz="1800" dirty="0"/>
              <a:t>17</a:t>
            </a:r>
            <a:endParaRPr dirty="0"/>
          </a:p>
        </p:txBody>
      </p:sp>
      <p:pic>
        <p:nvPicPr>
          <p:cNvPr id="112" name="Google Shape;11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8787" y="2638984"/>
            <a:ext cx="5027213" cy="2831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9063" y="2638984"/>
            <a:ext cx="5034737" cy="2831862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 txBox="1"/>
          <p:nvPr/>
        </p:nvSpPr>
        <p:spPr>
          <a:xfrm>
            <a:off x="4985448" y="5581428"/>
            <a:ext cx="253092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Рис. 1. </a:t>
            </a:r>
            <a:r>
              <a:rPr lang="ru-RU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Созданная сцена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>
            <a:spLocks noGrp="1"/>
          </p:cNvSpPr>
          <p:nvPr>
            <p:ph type="title"/>
          </p:nvPr>
        </p:nvSpPr>
        <p:spPr>
          <a:xfrm>
            <a:off x="674039" y="365125"/>
            <a:ext cx="1067976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 b="1" dirty="0"/>
              <a:t>Обзор методов рельефного текстурирования</a:t>
            </a:r>
            <a:endParaRPr b="1" dirty="0"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1"/>
          </p:nvPr>
        </p:nvSpPr>
        <p:spPr>
          <a:xfrm>
            <a:off x="838199" y="1825625"/>
            <a:ext cx="4704761" cy="4233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В программе Substance 3D Designer был разработан «Объёмный» материал речного дна.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Он состоит из: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Текстуры цвета;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Карты высот;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Карты нормалей;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Карты Ambient Occlusion (Окружающего затенения).</a:t>
            </a:r>
            <a:endParaRPr dirty="0"/>
          </a:p>
        </p:txBody>
      </p:sp>
      <p:sp>
        <p:nvSpPr>
          <p:cNvPr id="121" name="Google Shape;121;p17"/>
          <p:cNvSpPr txBox="1"/>
          <p:nvPr/>
        </p:nvSpPr>
        <p:spPr>
          <a:xfrm>
            <a:off x="7041036" y="5735713"/>
            <a:ext cx="3139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Рис. </a:t>
            </a: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ru-RU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Демонстрация разработанного материала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/>
              <a:t>4</a:t>
            </a:fld>
            <a:r>
              <a:rPr lang="ru-RU" sz="1800" dirty="0"/>
              <a:t> / </a:t>
            </a:r>
            <a:r>
              <a:rPr lang="en-US" sz="1800" dirty="0"/>
              <a:t>17</a:t>
            </a:r>
            <a:endParaRPr dirty="0"/>
          </a:p>
        </p:txBody>
      </p:sp>
      <p:pic>
        <p:nvPicPr>
          <p:cNvPr id="123" name="Google Shape;12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2869" y="1599550"/>
            <a:ext cx="4275461" cy="4096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674039" y="365125"/>
            <a:ext cx="1067976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 b="1"/>
              <a:t>Bump mapping и Normal mapping</a:t>
            </a:r>
            <a:endParaRPr/>
          </a:p>
        </p:txBody>
      </p:sp>
      <p:sp>
        <p:nvSpPr>
          <p:cNvPr id="129" name="Google Shape;129;p18"/>
          <p:cNvSpPr txBox="1"/>
          <p:nvPr/>
        </p:nvSpPr>
        <p:spPr>
          <a:xfrm>
            <a:off x="6609888" y="5735725"/>
            <a:ext cx="40014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Рис. 4. Демонстрация материала с использованием normal mapping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/>
              <a:t>5</a:t>
            </a:fld>
            <a:r>
              <a:rPr lang="ru-RU" sz="1800" dirty="0"/>
              <a:t> / </a:t>
            </a:r>
            <a:r>
              <a:rPr lang="en-US" sz="1800" dirty="0"/>
              <a:t>17</a:t>
            </a:r>
            <a:endParaRPr dirty="0"/>
          </a:p>
        </p:txBody>
      </p:sp>
      <p:sp>
        <p:nvSpPr>
          <p:cNvPr id="131" name="Google Shape;131;p18"/>
          <p:cNvSpPr txBox="1"/>
          <p:nvPr/>
        </p:nvSpPr>
        <p:spPr>
          <a:xfrm>
            <a:off x="1385375" y="5735725"/>
            <a:ext cx="4057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Рис. 3. Демонстрация материала с использованием bump mapping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588" y="1633688"/>
            <a:ext cx="3732760" cy="374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4210" y="1633688"/>
            <a:ext cx="3732760" cy="374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674039" y="365125"/>
            <a:ext cx="10679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 b="1" dirty="0" err="1"/>
              <a:t>Bump</a:t>
            </a:r>
            <a:r>
              <a:rPr lang="ru-RU" b="1" dirty="0"/>
              <a:t> </a:t>
            </a:r>
            <a:r>
              <a:rPr lang="ru-RU" b="1" dirty="0" err="1"/>
              <a:t>offset</a:t>
            </a:r>
            <a:r>
              <a:rPr lang="ru-RU" b="1" dirty="0"/>
              <a:t> и </a:t>
            </a:r>
            <a:r>
              <a:rPr lang="ru-RU" b="1" dirty="0" err="1"/>
              <a:t>Parallax</a:t>
            </a:r>
            <a:r>
              <a:rPr lang="ru-RU" b="1" dirty="0"/>
              <a:t> Occlusion </a:t>
            </a:r>
            <a:r>
              <a:rPr lang="ru-RU" b="1" dirty="0" err="1"/>
              <a:t>Mapping</a:t>
            </a:r>
            <a:endParaRPr dirty="0"/>
          </a:p>
        </p:txBody>
      </p:sp>
      <p:sp>
        <p:nvSpPr>
          <p:cNvPr id="139" name="Google Shape;139;p19"/>
          <p:cNvSpPr txBox="1"/>
          <p:nvPr/>
        </p:nvSpPr>
        <p:spPr>
          <a:xfrm>
            <a:off x="6744325" y="5735725"/>
            <a:ext cx="3989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Рис. 6. Демонстрация материала с использованием bump mapping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/>
              <a:t>6</a:t>
            </a:fld>
            <a:r>
              <a:rPr lang="ru-RU" sz="1800" dirty="0"/>
              <a:t> / </a:t>
            </a:r>
            <a:r>
              <a:rPr lang="en-US" sz="1800" dirty="0"/>
              <a:t>17</a:t>
            </a:r>
            <a:endParaRPr dirty="0"/>
          </a:p>
        </p:txBody>
      </p:sp>
      <p:sp>
        <p:nvSpPr>
          <p:cNvPr id="141" name="Google Shape;141;p19"/>
          <p:cNvSpPr txBox="1"/>
          <p:nvPr/>
        </p:nvSpPr>
        <p:spPr>
          <a:xfrm>
            <a:off x="1515049" y="5735725"/>
            <a:ext cx="3798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Рис. 5. Демонстрация материала с использованием bump offset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675" y="1633775"/>
            <a:ext cx="3732750" cy="374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4313" y="1633838"/>
            <a:ext cx="3732622" cy="3740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>
            <a:spLocks noGrp="1"/>
          </p:cNvSpPr>
          <p:nvPr>
            <p:ph type="title"/>
          </p:nvPr>
        </p:nvSpPr>
        <p:spPr>
          <a:xfrm>
            <a:off x="674039" y="365125"/>
            <a:ext cx="10679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 b="1"/>
              <a:t>Displacement Mapping</a:t>
            </a:r>
            <a:endParaRPr/>
          </a:p>
        </p:txBody>
      </p:sp>
      <p:sp>
        <p:nvSpPr>
          <p:cNvPr id="149" name="Google Shape;149;p20"/>
          <p:cNvSpPr txBox="1"/>
          <p:nvPr/>
        </p:nvSpPr>
        <p:spPr>
          <a:xfrm>
            <a:off x="6024475" y="5735725"/>
            <a:ext cx="5172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Рис. 8. Демонстрация разработанного материала с использованием </a:t>
            </a:r>
            <a:r>
              <a:rPr lang="ru-RU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displacement</a:t>
            </a:r>
            <a:r>
              <a:rPr lang="ru-RU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mapping</a:t>
            </a:r>
            <a:r>
              <a:rPr lang="ru-RU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и </a:t>
            </a:r>
            <a:r>
              <a:rPr lang="ru-RU" sz="18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tessellation</a:t>
            </a:r>
            <a:r>
              <a:rPr lang="ru-RU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(созданием новой геометрии)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/>
              <a:t>7</a:t>
            </a:fld>
            <a:r>
              <a:rPr lang="ru-RU" sz="1800" dirty="0"/>
              <a:t> / </a:t>
            </a:r>
            <a:r>
              <a:rPr lang="en-US" sz="1800" dirty="0"/>
              <a:t>17</a:t>
            </a:r>
            <a:endParaRPr dirty="0"/>
          </a:p>
        </p:txBody>
      </p:sp>
      <p:sp>
        <p:nvSpPr>
          <p:cNvPr id="151" name="Google Shape;151;p20"/>
          <p:cNvSpPr txBox="1"/>
          <p:nvPr/>
        </p:nvSpPr>
        <p:spPr>
          <a:xfrm>
            <a:off x="1098975" y="5735725"/>
            <a:ext cx="4438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Рис. 7. Демонстрация материала с использованием displacement mapping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675" y="1633838"/>
            <a:ext cx="3884591" cy="3740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216" y="1633838"/>
            <a:ext cx="3766803" cy="3740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title"/>
          </p:nvPr>
        </p:nvSpPr>
        <p:spPr>
          <a:xfrm>
            <a:off x="674039" y="365125"/>
            <a:ext cx="10679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 b="1" dirty="0"/>
              <a:t>Сравнение производительностей методов рельефного текстурирования</a:t>
            </a:r>
            <a:endParaRPr dirty="0"/>
          </a:p>
        </p:txBody>
      </p:sp>
      <p:sp>
        <p:nvSpPr>
          <p:cNvPr id="159" name="Google Shape;15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/>
              <a:t>8</a:t>
            </a:fld>
            <a:r>
              <a:rPr lang="ru-RU" sz="1800" dirty="0"/>
              <a:t> / </a:t>
            </a:r>
            <a:r>
              <a:rPr lang="en-US" sz="1800" dirty="0"/>
              <a:t>17</a:t>
            </a:r>
            <a:endParaRPr dirty="0"/>
          </a:p>
        </p:txBody>
      </p:sp>
      <p:sp>
        <p:nvSpPr>
          <p:cNvPr id="160" name="Google Shape;160;p21"/>
          <p:cNvSpPr txBox="1"/>
          <p:nvPr/>
        </p:nvSpPr>
        <p:spPr>
          <a:xfrm>
            <a:off x="3069089" y="5697600"/>
            <a:ext cx="5889600" cy="11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Рисунок 9. Зависимость количества кадров в секунду от выбранного метода рельефного текстурирования.</a:t>
            </a: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275" y="1843225"/>
            <a:ext cx="6247255" cy="3740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674039" y="365125"/>
            <a:ext cx="10679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ru-RU" b="1"/>
              <a:t>Создание шейдера воды</a:t>
            </a:r>
            <a:endParaRPr/>
          </a:p>
        </p:txBody>
      </p:sp>
      <p:sp>
        <p:nvSpPr>
          <p:cNvPr id="167" name="Google Shape;16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800"/>
              <a:t>9</a:t>
            </a:fld>
            <a:r>
              <a:rPr lang="ru-RU" sz="1800" dirty="0"/>
              <a:t> / </a:t>
            </a:r>
            <a:r>
              <a:rPr lang="en-US" sz="1800" dirty="0"/>
              <a:t>17</a:t>
            </a:r>
            <a:endParaRPr dirty="0"/>
          </a:p>
        </p:txBody>
      </p:sp>
      <p:sp>
        <p:nvSpPr>
          <p:cNvPr id="168" name="Google Shape;168;p22"/>
          <p:cNvSpPr txBox="1"/>
          <p:nvPr/>
        </p:nvSpPr>
        <p:spPr>
          <a:xfrm>
            <a:off x="7850705" y="5382363"/>
            <a:ext cx="3139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Рис. 10. Один из референсов поверхности воды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2"/>
          <p:cNvSpPr txBox="1">
            <a:spLocks noGrp="1"/>
          </p:cNvSpPr>
          <p:nvPr>
            <p:ph type="body" idx="1"/>
          </p:nvPr>
        </p:nvSpPr>
        <p:spPr>
          <a:xfrm>
            <a:off x="838200" y="1599375"/>
            <a:ext cx="6898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92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Char char="•"/>
            </a:pPr>
            <a:r>
              <a:rPr lang="ru-RU" dirty="0"/>
              <a:t>После анализа большого количества референсов водоёмов были выделены основные аспекты, важные для реалистичного изображения воды: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ru-RU" dirty="0"/>
              <a:t>Рябь на поверхности воды;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ru-RU" dirty="0"/>
              <a:t>Поглощение света, усиливающееся с увеличением глубины водоёма;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ru-RU" dirty="0"/>
              <a:t>Отражение света, зависящее от угла наблюдения;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ru-RU" dirty="0"/>
              <a:t>Пена на границах воды с сушей.</a:t>
            </a:r>
            <a:endParaRPr dirty="0"/>
          </a:p>
        </p:txBody>
      </p:sp>
      <p:pic>
        <p:nvPicPr>
          <p:cNvPr id="170" name="Google Shape;17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0625" y="1329527"/>
            <a:ext cx="3419350" cy="388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612</Words>
  <Application>Microsoft Office PowerPoint</Application>
  <PresentationFormat>Широкоэкранный</PresentationFormat>
  <Paragraphs>88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Создание детализированных природных ландшафтов в Unreal Engine 4</vt:lpstr>
      <vt:lpstr>Постановка задачи</vt:lpstr>
      <vt:lpstr>Введение</vt:lpstr>
      <vt:lpstr>Обзор методов рельефного текстурирования</vt:lpstr>
      <vt:lpstr>Bump mapping и Normal mapping</vt:lpstr>
      <vt:lpstr>Bump offset и Parallax Occlusion Mapping</vt:lpstr>
      <vt:lpstr>Displacement Mapping</vt:lpstr>
      <vt:lpstr>Сравнение производительностей методов рельефного текстурирования</vt:lpstr>
      <vt:lpstr>Создание шейдера воды</vt:lpstr>
      <vt:lpstr>Создание ряби на поверхности воды</vt:lpstr>
      <vt:lpstr>Изменение цвета в зависимости от глубины водоёма</vt:lpstr>
      <vt:lpstr>Изменение цвета в зависимости от глубины водоёма</vt:lpstr>
      <vt:lpstr>Создание пены на поверхности воды</vt:lpstr>
      <vt:lpstr>Разработка инструмента для создания рек</vt:lpstr>
      <vt:lpstr>Алгоритм работы инструмента для создания рек</vt:lpstr>
      <vt:lpstr>Внедрение реки в готовую природную сцену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детализированных природных ландшафтов в Unreal Engine 4</dc:title>
  <cp:lastModifiedBy>артемий</cp:lastModifiedBy>
  <cp:revision>2</cp:revision>
  <dcterms:modified xsi:type="dcterms:W3CDTF">2024-03-12T08:49:04Z</dcterms:modified>
</cp:coreProperties>
</file>